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87" r:id="rId3"/>
    <p:sldId id="286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C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5" autoAdjust="0"/>
    <p:restoredTop sz="83555" autoAdjust="0"/>
  </p:normalViewPr>
  <p:slideViewPr>
    <p:cSldViewPr>
      <p:cViewPr>
        <p:scale>
          <a:sx n="75" d="100"/>
          <a:sy n="75" d="100"/>
        </p:scale>
        <p:origin x="1661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3.jpeg>
</file>

<file path=ppt/media/image4.wmf>
</file>

<file path=ppt/media/image5.wmf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231DD-2AAE-4CB6-8E25-D382A78238CA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7C54B-0627-4C51-8414-F9D2BE6325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261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7379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Motivação:</a:t>
            </a:r>
          </a:p>
          <a:p>
            <a:endParaRPr lang="pt-BR" dirty="0" smtClean="0"/>
          </a:p>
          <a:p>
            <a:r>
              <a:rPr lang="pt-BR" dirty="0" smtClean="0"/>
              <a:t>Estudantes</a:t>
            </a:r>
            <a:r>
              <a:rPr lang="pt-BR" baseline="0" dirty="0" smtClean="0"/>
              <a:t> e Deficientes Visuais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632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295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60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3491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00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811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9813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41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955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679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6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16FC7-031D-4552-A9A2-ECF6C345FBF4}" type="datetimeFigureOut">
              <a:rPr lang="pt-BR" smtClean="0"/>
              <a:t>29/11/2013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763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chemeClr val="bg1">
                <a:lumMod val="88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-36512" y="4005064"/>
            <a:ext cx="9180512" cy="29026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01/12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29/11/2013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512" y="5517232"/>
            <a:ext cx="8712968" cy="441921"/>
          </a:xfrm>
        </p:spPr>
        <p:txBody>
          <a:bodyPr>
            <a:noAutofit/>
          </a:bodyPr>
          <a:lstStyle/>
          <a:p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Alunos: </a:t>
            </a:r>
            <a:r>
              <a:rPr lang="pt-BR" sz="16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Henrique Silvestre e Pedro Lucas</a:t>
            </a:r>
          </a:p>
          <a:p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Orientador: Euzébio de Souza</a:t>
            </a:r>
            <a:endParaRPr lang="pt-BR" sz="16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37" name="Título 1"/>
          <p:cNvSpPr txBox="1">
            <a:spLocks/>
          </p:cNvSpPr>
          <p:nvPr/>
        </p:nvSpPr>
        <p:spPr>
          <a:xfrm>
            <a:off x="-36512" y="4468372"/>
            <a:ext cx="9180512" cy="79208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800" b="1" cap="small" dirty="0">
                <a:solidFill>
                  <a:schemeClr val="bg1"/>
                </a:solidFill>
                <a:latin typeface="Aller Light" pitchFamily="2" charset="0"/>
                <a:cs typeface="Aparajita" pitchFamily="34" charset="0"/>
              </a:rPr>
              <a:t>DETECTANDO PATOLOGIAS HIPOTRANSPARENTES EM RADIOGRAFIAS PULMONARES ATRAVÉS DE TÉCNICAS DE PROCESSAMENTO DE IMAGEM</a:t>
            </a:r>
            <a:endParaRPr lang="pt-BR" sz="2800" dirty="0">
              <a:solidFill>
                <a:schemeClr val="bg1"/>
              </a:solidFill>
              <a:latin typeface="Aller Light" pitchFamily="2" charset="0"/>
            </a:endParaRP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38" y="498158"/>
            <a:ext cx="9364876" cy="359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1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09/15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85129" y="3356992"/>
            <a:ext cx="48443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Segmentação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baseada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compressao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Segmentação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de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Regiões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Crescentes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Segmentação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baseada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Modelo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Segmentação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Multi-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escalar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Outras</a:t>
            </a:r>
            <a:r>
              <a:rPr lang="en-US" sz="2800" b="1" cap="small" dirty="0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 </a:t>
            </a:r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Técnicas</a:t>
            </a:r>
            <a:r>
              <a:rPr lang="en-US" sz="2800" b="1" cap="small" dirty="0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 de </a:t>
            </a:r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Segmentação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768361" y="1975192"/>
            <a:ext cx="75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área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de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segmentação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de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imagens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médicas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esta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em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constante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evolução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e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existem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diversas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outras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técnicas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que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estão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sendo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estudadas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,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dentre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elas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podemos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citar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algumas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abaixo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: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Técnicas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51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10/15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Aplicações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34854" y="1805915"/>
            <a:ext cx="750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Localização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de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Tumores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8194" name="Picture 2" descr="http://ars.els-cdn.com/content/image/1-s2.0-S0925231213002956-gr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333" y="2631157"/>
            <a:ext cx="5675847" cy="274665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32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11/15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Aplicações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34854" y="1805915"/>
            <a:ext cx="750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Medir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volume de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tecido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10242" name="Picture 2" descr="http://www.science.uva.nl/research/publications/1999/GeusebroekCytometry1999/Geusebroek199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117" y="2419118"/>
            <a:ext cx="5848350" cy="32289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59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12/15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Aplicações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34854" y="1805915"/>
            <a:ext cx="750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Diagnósticos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333" y="2492896"/>
            <a:ext cx="5650642" cy="3002757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961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13/15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634854" y="73460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Problemass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34854" y="1988840"/>
            <a:ext cx="75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Ruidos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Baixo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Contraste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Ambiguidade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12290" name="Picture 2" descr="http://i1.ytimg.com/vi/afyEirlrQsw/hq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994" y="1870898"/>
            <a:ext cx="4572000" cy="340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bg1"/>
                </a:solidFill>
              </a:rPr>
              <a:t>Problemas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97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14/15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539552" y="692696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Ferramentas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pic>
        <p:nvPicPr>
          <p:cNvPr id="2" name="Graph_Cut_for_medical_image_segment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5140" y="1359932"/>
            <a:ext cx="5904655" cy="4182463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Ferramentas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82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15/15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539552" y="717121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Referências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611560" y="1559694"/>
            <a:ext cx="775593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/>
              <a:t>Pham</a:t>
            </a:r>
            <a:r>
              <a:rPr lang="en-US" sz="1600" dirty="0"/>
              <a:t>, </a:t>
            </a:r>
            <a:r>
              <a:rPr lang="en-US" sz="1600" dirty="0" err="1"/>
              <a:t>Dzung</a:t>
            </a:r>
            <a:r>
              <a:rPr lang="en-US" sz="1600" dirty="0"/>
              <a:t> L.; </a:t>
            </a:r>
            <a:r>
              <a:rPr lang="en-US" sz="1600" dirty="0" err="1"/>
              <a:t>Xu</a:t>
            </a:r>
            <a:r>
              <a:rPr lang="en-US" sz="1600" dirty="0"/>
              <a:t>, </a:t>
            </a:r>
            <a:r>
              <a:rPr lang="en-US" sz="1600" dirty="0" err="1"/>
              <a:t>Chenyang</a:t>
            </a:r>
            <a:r>
              <a:rPr lang="en-US" sz="1600" dirty="0"/>
              <a:t>; Prince, Jerry L. (2000). "Current Methods in Medical Image Segmentation". </a:t>
            </a:r>
            <a:r>
              <a:rPr lang="en-US" sz="1600" i="1" dirty="0"/>
              <a:t>Annual Review of Biomedical Engineering</a:t>
            </a:r>
            <a:r>
              <a:rPr lang="en-US" sz="1600" dirty="0"/>
              <a:t> </a:t>
            </a:r>
            <a:r>
              <a:rPr lang="en-US" sz="1600" b="1" dirty="0"/>
              <a:t>2</a:t>
            </a:r>
            <a:r>
              <a:rPr lang="en-US" sz="1600" dirty="0"/>
              <a:t>: 315–337</a:t>
            </a:r>
            <a:r>
              <a:rPr lang="en-US" sz="1600" dirty="0" smtClean="0"/>
              <a:t>.</a:t>
            </a:r>
          </a:p>
          <a:p>
            <a:pPr algn="just"/>
            <a:endParaRPr lang="en-US" sz="1600" dirty="0"/>
          </a:p>
          <a:p>
            <a:pPr algn="just"/>
            <a:endParaRPr lang="pt-BR" sz="1600" dirty="0"/>
          </a:p>
        </p:txBody>
      </p:sp>
      <p:sp>
        <p:nvSpPr>
          <p:cNvPr id="9" name="Retângulo 8"/>
          <p:cNvSpPr/>
          <p:nvPr/>
        </p:nvSpPr>
        <p:spPr>
          <a:xfrm>
            <a:off x="611560" y="2420888"/>
            <a:ext cx="74888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600" dirty="0"/>
              <a:t>Marchetti R.L. (1998), “Estudo clínico e </a:t>
            </a:r>
            <a:r>
              <a:rPr lang="pt-BR" sz="1600" dirty="0" smtClean="0"/>
              <a:t>de </a:t>
            </a:r>
            <a:r>
              <a:rPr lang="pt-BR" sz="1600" dirty="0" err="1" smtClean="0"/>
              <a:t>neuroimagem</a:t>
            </a:r>
            <a:r>
              <a:rPr lang="pt-BR" sz="1600" dirty="0" smtClean="0"/>
              <a:t> </a:t>
            </a:r>
            <a:r>
              <a:rPr lang="pt-BR" sz="1600" dirty="0"/>
              <a:t>das psicoses em epilepsia: </a:t>
            </a:r>
            <a:r>
              <a:rPr lang="pt-BR" sz="1600" dirty="0" smtClean="0"/>
              <a:t>contribuição </a:t>
            </a:r>
            <a:r>
              <a:rPr lang="pt-BR" sz="1600" dirty="0"/>
              <a:t>da morfometria das estruturas </a:t>
            </a:r>
            <a:r>
              <a:rPr lang="pt-BR" sz="1600" dirty="0" err="1" smtClean="0"/>
              <a:t>mesiais</a:t>
            </a:r>
            <a:r>
              <a:rPr lang="pt-BR" sz="1600" dirty="0"/>
              <a:t>”, </a:t>
            </a:r>
            <a:r>
              <a:rPr lang="pt-BR" sz="1600" dirty="0" smtClean="0"/>
              <a:t>Tese (Doutorado</a:t>
            </a:r>
            <a:r>
              <a:rPr lang="pt-BR" sz="1600" dirty="0"/>
              <a:t>), Faculdade de </a:t>
            </a:r>
            <a:r>
              <a:rPr lang="pt-BR" sz="1600" dirty="0" smtClean="0"/>
              <a:t>Medicina</a:t>
            </a:r>
            <a:r>
              <a:rPr lang="pt-BR" sz="1600" dirty="0"/>
              <a:t>, Universidade de São Paulo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32489" y="3501008"/>
            <a:ext cx="77048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dirty="0"/>
              <a:t>Collins D.L., Peters T., Dai W. Evans A.C. </a:t>
            </a:r>
            <a:r>
              <a:rPr lang="en-US" sz="1600" dirty="0" smtClean="0"/>
              <a:t>(</a:t>
            </a:r>
            <a:r>
              <a:rPr lang="en-US" sz="1600" dirty="0"/>
              <a:t>1992), “Model </a:t>
            </a:r>
            <a:r>
              <a:rPr lang="en-US" sz="1600" dirty="0" smtClean="0"/>
              <a:t>based segmentation </a:t>
            </a:r>
            <a:r>
              <a:rPr lang="en-US" sz="1600" dirty="0"/>
              <a:t>of </a:t>
            </a:r>
            <a:r>
              <a:rPr lang="en-US" sz="1600" dirty="0" smtClean="0"/>
              <a:t>individual </a:t>
            </a:r>
            <a:r>
              <a:rPr lang="en-US" sz="1600" dirty="0"/>
              <a:t>brain structures from </a:t>
            </a:r>
            <a:r>
              <a:rPr lang="en-US" sz="1600" dirty="0" err="1"/>
              <a:t>mri</a:t>
            </a:r>
            <a:r>
              <a:rPr lang="en-US" sz="1600" dirty="0"/>
              <a:t> data”, </a:t>
            </a:r>
            <a:r>
              <a:rPr lang="en-US" sz="1600" dirty="0" smtClean="0"/>
              <a:t>Visualization </a:t>
            </a:r>
            <a:r>
              <a:rPr lang="en-US" sz="1600" dirty="0"/>
              <a:t>in Biomedical Computing, </a:t>
            </a:r>
            <a:r>
              <a:rPr lang="en-US" sz="1600" dirty="0" smtClean="0"/>
              <a:t>v.1808</a:t>
            </a:r>
            <a:r>
              <a:rPr lang="en-US" sz="1600" dirty="0"/>
              <a:t>, p.10-23 </a:t>
            </a:r>
            <a:endParaRPr lang="pt-BR" sz="1600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94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02/15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pic>
        <p:nvPicPr>
          <p:cNvPr id="21" name="Picture 4" descr="http://i1.r7.com/data/files/2C92/94A4/2CED/86E1/012D/03DC/120D/57F2/raio-x-pulmao-m-201012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603252"/>
            <a:ext cx="4536504" cy="340741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CaixaDeTexto 3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8" name="Picture 4" descr="http://images.clipartlogo.com/files/images/41/410781/visually-impaired-symbol-clip-art_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603252"/>
            <a:ext cx="2469377" cy="340741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472768" y="5010671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https</a:t>
            </a:r>
            <a:r>
              <a:rPr lang="pt-BR" sz="900" dirty="0"/>
              <a:t>://www.aecc.es/sobreelcancer/elcancer/paginas/comosediagnostica.aspx</a:t>
            </a:r>
          </a:p>
        </p:txBody>
      </p:sp>
    </p:spTree>
    <p:extLst>
      <p:ext uri="{BB962C8B-B14F-4D97-AF65-F5344CB8AC3E}">
        <p14:creationId xmlns:p14="http://schemas.microsoft.com/office/powerpoint/2010/main" val="3882628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02/15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35" name="CaixaDeTexto 3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9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CaixaDeTexto 28"/>
          <p:cNvSpPr txBox="1"/>
          <p:nvPr/>
        </p:nvSpPr>
        <p:spPr>
          <a:xfrm>
            <a:off x="-180528" y="705470"/>
            <a:ext cx="91164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Hipotransparência</a:t>
            </a:r>
            <a:endParaRPr lang="pt-BR" sz="54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318129"/>
              </p:ext>
            </p:extLst>
          </p:nvPr>
        </p:nvGraphicFramePr>
        <p:xfrm>
          <a:off x="179512" y="1700808"/>
          <a:ext cx="4478337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r:id="rId3" imgW="22222080" imgH="20165040" progId="">
                  <p:embed/>
                </p:oleObj>
              </mc:Choice>
              <mc:Fallback>
                <p:oleObj r:id="rId3" imgW="22222080" imgH="2016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1700808"/>
                        <a:ext cx="4478337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1162053"/>
              </p:ext>
            </p:extLst>
          </p:nvPr>
        </p:nvGraphicFramePr>
        <p:xfrm>
          <a:off x="4712927" y="1700808"/>
          <a:ext cx="416242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r:id="rId5" imgW="18133200" imgH="17701560" progId="">
                  <p:embed/>
                </p:oleObj>
              </mc:Choice>
              <mc:Fallback>
                <p:oleObj r:id="rId5" imgW="18133200" imgH="1770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12927" y="1700808"/>
                        <a:ext cx="416242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7251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877493" y="5949280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75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04/15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825056" y="1628800"/>
            <a:ext cx="7620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Na Segmentação de Imagens médicas, os segmentos ou conjunto de pixels, podem corresponder a diferentes classes de tecido, órgãos, patologias, ou outras estruturas biológicas relevantes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.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Segmentação</a:t>
            </a:r>
            <a:r>
              <a:rPr lang="en-US" sz="2800" b="1" cap="small" dirty="0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 de Imagens </a:t>
            </a:r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Médicas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885" y="2708920"/>
            <a:ext cx="3971537" cy="3119246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CaixaDeTexto 19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17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05/15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Limiarização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46479" y="1833139"/>
            <a:ext cx="74115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Este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método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é baseado em um valor de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limiarização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para transformar uma imagem em escala de cinza em uma imagem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binaria.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0" y="2996952"/>
            <a:ext cx="2426867" cy="1822593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811" y="2996951"/>
            <a:ext cx="2426867" cy="1822593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706" y="2996952"/>
            <a:ext cx="2426868" cy="1822594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/>
          <p:cNvSpPr/>
          <p:nvPr/>
        </p:nvSpPr>
        <p:spPr>
          <a:xfrm>
            <a:off x="1265515" y="4819546"/>
            <a:ext cx="15468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Limiarização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100</a:t>
            </a:r>
            <a:endParaRPr lang="pt-BR" sz="1400" dirty="0"/>
          </a:p>
        </p:txBody>
      </p:sp>
      <p:sp>
        <p:nvSpPr>
          <p:cNvPr id="19" name="Retângulo 18"/>
          <p:cNvSpPr/>
          <p:nvPr/>
        </p:nvSpPr>
        <p:spPr>
          <a:xfrm>
            <a:off x="3614237" y="4818057"/>
            <a:ext cx="15468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Limiarização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130</a:t>
            </a:r>
            <a:endParaRPr lang="pt-BR" sz="1400" dirty="0"/>
          </a:p>
        </p:txBody>
      </p:sp>
      <p:sp>
        <p:nvSpPr>
          <p:cNvPr id="20" name="Retângulo 19"/>
          <p:cNvSpPr/>
          <p:nvPr/>
        </p:nvSpPr>
        <p:spPr>
          <a:xfrm>
            <a:off x="6020723" y="4818056"/>
            <a:ext cx="15468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Limiarização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150</a:t>
            </a:r>
            <a:endParaRPr lang="pt-BR" sz="1400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Técnicas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3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06/15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Algoritmo</a:t>
            </a:r>
            <a:r>
              <a:rPr lang="en-US" sz="2800" b="1" cap="small" dirty="0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 K-means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46479" y="1809769"/>
            <a:ext cx="74115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/>
              <a:t> 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Esse método de 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”</a:t>
            </a:r>
            <a:r>
              <a:rPr lang="pt-BR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Clustering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” tem o objetivo de particionar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 n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observações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dentre k clusters onde cada observação pertence ao cluster mais próximo da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média.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5035446" y="4757527"/>
            <a:ext cx="1657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Imagem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Original</a:t>
            </a:r>
            <a:endParaRPr lang="pt-BR" sz="1400" dirty="0"/>
          </a:p>
        </p:txBody>
      </p:sp>
      <p:sp>
        <p:nvSpPr>
          <p:cNvPr id="20" name="Retângulo 19"/>
          <p:cNvSpPr/>
          <p:nvPr/>
        </p:nvSpPr>
        <p:spPr>
          <a:xfrm>
            <a:off x="7137042" y="4740346"/>
            <a:ext cx="17084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Depois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do </a:t>
            </a:r>
            <a:r>
              <a:rPr 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algoritmo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K-means</a:t>
            </a:r>
            <a:endParaRPr lang="pt-BR" sz="14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446" y="2571428"/>
            <a:ext cx="3810000" cy="214630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 descr="C:\Users\Henrique\Desktop\Untitled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326" y="3356992"/>
            <a:ext cx="2833923" cy="838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/>
          <p:cNvSpPr/>
          <p:nvPr/>
        </p:nvSpPr>
        <p:spPr>
          <a:xfrm>
            <a:off x="205020" y="4047849"/>
            <a:ext cx="482453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Onde: </a:t>
            </a:r>
          </a:p>
          <a:p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k 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é o </a:t>
            </a:r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número de 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clusters avaliados (espaço definido por </a:t>
            </a:r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Sk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)</a:t>
            </a:r>
          </a:p>
          <a:p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xj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é o </a:t>
            </a:r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padrão 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j avaliado em </a:t>
            </a:r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relação 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ao centroide </a:t>
            </a:r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ck</a:t>
            </a:r>
            <a:endParaRPr lang="pt-BR" sz="1400" i="1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d²(</a:t>
            </a:r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xj,ck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) é a distancia entre o </a:t>
            </a:r>
            <a:r>
              <a:rPr lang="pt-BR" sz="14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padrão </a:t>
            </a:r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xj</a:t>
            </a:r>
            <a:r>
              <a:rPr lang="pt-BR" sz="1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e o centroide </a:t>
            </a:r>
            <a:r>
              <a:rPr lang="pt-BR" sz="14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ck</a:t>
            </a:r>
            <a:endParaRPr lang="pt-BR" sz="1400" i="1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Técnicas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79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07/15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Histograma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60868" y="1571308"/>
            <a:ext cx="7632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 histograma é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uma técnica estatística de segmentação que representa um pixel contra a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frequência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ocorrência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do valor deste pixel em uma </a:t>
            </a:r>
            <a:r>
              <a:rPr lang="pt-B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imagem.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68" y="3347524"/>
            <a:ext cx="2510611" cy="2536317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417314"/>
            <a:ext cx="3292778" cy="3062284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303" y="3789040"/>
            <a:ext cx="2230857" cy="2132074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CaixaDeTexto 21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Técnicas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03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08/15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760868" y="996218"/>
            <a:ext cx="763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Detecção</a:t>
            </a:r>
            <a:r>
              <a:rPr lang="en-US" sz="2800" b="1" cap="small" dirty="0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 de </a:t>
            </a:r>
            <a:r>
              <a:rPr lang="en-US" sz="2800" b="1" cap="small" dirty="0" err="1" smtClean="0">
                <a:solidFill>
                  <a:schemeClr val="accent6">
                    <a:lumMod val="75000"/>
                  </a:schemeClr>
                </a:solidFill>
                <a:latin typeface="Aller Light" pitchFamily="2" charset="0"/>
                <a:ea typeface="+mj-ea"/>
                <a:cs typeface="Aparajita" pitchFamily="34" charset="0"/>
              </a:rPr>
              <a:t>Borda</a:t>
            </a:r>
            <a:endParaRPr lang="en-US" sz="2800" b="1" cap="small" dirty="0">
              <a:solidFill>
                <a:schemeClr val="accent6">
                  <a:lumMod val="75000"/>
                </a:schemeClr>
              </a:solidFill>
              <a:latin typeface="Aller Light" pitchFamily="2" charset="0"/>
              <a:ea typeface="+mj-ea"/>
              <a:cs typeface="Aparajita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84118" y="1844824"/>
            <a:ext cx="67634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Detecção de borda é uma técnica de processamento de imagem e visão computacional para determinar pontos de uma imagem digital em que a intensidade luminosa muda repentinamente. </a:t>
            </a:r>
          </a:p>
        </p:txBody>
      </p:sp>
      <p:pic>
        <p:nvPicPr>
          <p:cNvPr id="7170" name="Picture 2" descr="http://openi.nlm.nih.gov/imgs/rescaled240/2916208_TOMINFOJ-4-50_F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86" y="3368131"/>
            <a:ext cx="2286000" cy="15144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://www.brl.uiuc.edu/Projects/Edge/edge4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21" y="3228596"/>
            <a:ext cx="2391395" cy="179354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059" y="2949525"/>
            <a:ext cx="2098935" cy="2585004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CaixaDeTexto 22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bg1"/>
                </a:solidFill>
              </a:rPr>
              <a:t>Técnicas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Aplicações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Ferramentas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76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751</Words>
  <Application>Microsoft Office PowerPoint</Application>
  <PresentationFormat>Apresentação na tela (4:3)</PresentationFormat>
  <Paragraphs>130</Paragraphs>
  <Slides>16</Slides>
  <Notes>2</Notes>
  <HiddenSlides>0</HiddenSlides>
  <MMClips>1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0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Aller Light</vt:lpstr>
      <vt:lpstr>Aparajita</vt:lpstr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das Técnicas de Aprendizado de Máquina com Foco em Diagnósticos Clínicos</dc:title>
  <dc:creator>Henrique</dc:creator>
  <cp:lastModifiedBy>Henrique Silvestre</cp:lastModifiedBy>
  <cp:revision>65</cp:revision>
  <dcterms:created xsi:type="dcterms:W3CDTF">2013-05-11T16:59:52Z</dcterms:created>
  <dcterms:modified xsi:type="dcterms:W3CDTF">2013-11-30T02:34:07Z</dcterms:modified>
</cp:coreProperties>
</file>

<file path=docProps/thumbnail.jpeg>
</file>